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7" r:id="rId2"/>
    <p:sldId id="286" r:id="rId3"/>
    <p:sldId id="287" r:id="rId4"/>
    <p:sldId id="288" r:id="rId5"/>
    <p:sldId id="289" r:id="rId6"/>
    <p:sldId id="290" r:id="rId7"/>
    <p:sldId id="278" r:id="rId8"/>
    <p:sldId id="293" r:id="rId9"/>
    <p:sldId id="291" r:id="rId10"/>
    <p:sldId id="281" r:id="rId11"/>
    <p:sldId id="284" r:id="rId12"/>
    <p:sldId id="292" r:id="rId13"/>
    <p:sldId id="279" r:id="rId14"/>
    <p:sldId id="294" r:id="rId15"/>
    <p:sldId id="280" r:id="rId16"/>
    <p:sldId id="283" r:id="rId17"/>
    <p:sldId id="285" r:id="rId18"/>
  </p:sldIdLst>
  <p:sldSz cx="21674138" cy="12192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9" userDrawn="1">
          <p15:clr>
            <a:srgbClr val="A4A3A4"/>
          </p15:clr>
        </p15:guide>
        <p15:guide id="2" pos="6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33" autoAdjust="0"/>
  </p:normalViewPr>
  <p:slideViewPr>
    <p:cSldViewPr snapToGrid="0" showGuides="1">
      <p:cViewPr varScale="1">
        <p:scale>
          <a:sx n="46" d="100"/>
          <a:sy n="46" d="100"/>
        </p:scale>
        <p:origin x="36" y="450"/>
      </p:cViewPr>
      <p:guideLst>
        <p:guide orient="horz" pos="3799"/>
        <p:guide pos="67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4" tIns="47842" rIns="95684" bIns="478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8693"/>
          </a:xfrm>
          <a:prstGeom prst="rect">
            <a:avLst/>
          </a:prstGeom>
        </p:spPr>
        <p:txBody>
          <a:bodyPr vert="horz" lIns="95684" tIns="47842" rIns="95684" bIns="47842" rtlCol="0"/>
          <a:lstStyle>
            <a:lvl1pPr algn="r">
              <a:defRPr sz="1200"/>
            </a:lvl1pPr>
          </a:lstStyle>
          <a:p>
            <a:fld id="{019E318A-64D4-43C2-A3FF-ED860D235201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4" tIns="47842" rIns="95684" bIns="478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5684" tIns="47842" rIns="95684" bIns="478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5684" tIns="47842" rIns="95684" bIns="478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6" cy="498692"/>
          </a:xfrm>
          <a:prstGeom prst="rect">
            <a:avLst/>
          </a:prstGeom>
        </p:spPr>
        <p:txBody>
          <a:bodyPr vert="horz" lIns="95684" tIns="47842" rIns="95684" bIns="47842" rtlCol="0" anchor="b"/>
          <a:lstStyle>
            <a:lvl1pPr algn="r">
              <a:defRPr sz="1200"/>
            </a:lvl1pPr>
          </a:lstStyle>
          <a:p>
            <a:fld id="{8DE9F986-018F-4CCD-9A27-5384CDAB8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3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87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02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09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98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41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99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3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1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81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89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44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" name="wind.wav"/>
          </p:stSnd>
        </p:sndAc>
      </p:transition>
    </mc:Choice>
    <mc:Fallback>
      <p:transition spd="med" advTm="5000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006F-4B55-4FCD-9F65-E2FE61E8BCC4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43AAC-EDF6-4A45-92DB-3836E000AF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101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13" name="wind.wav"/>
          </p:stSnd>
        </p:sndAc>
      </p:transition>
    </mc:Choice>
    <mc:Fallback>
      <p:transition spd="med" advTm="5000">
        <p:fade/>
        <p:sndAc>
          <p:stSnd>
            <p:snd r:embed="rId13" name="wind.wav"/>
          </p:stSnd>
        </p:sndAc>
      </p:transition>
    </mc:Fallback>
  </mc:AlternateConten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kumimoji="1"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kumimoji="1"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148F2-CDE2-2388-F881-DB122D3737DE}"/>
              </a:ext>
            </a:extLst>
          </p:cNvPr>
          <p:cNvSpPr/>
          <p:nvPr/>
        </p:nvSpPr>
        <p:spPr>
          <a:xfrm>
            <a:off x="10997937" y="115364"/>
            <a:ext cx="3978751" cy="26040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8" y="-291202"/>
            <a:ext cx="20407578" cy="136050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6B61D-9EAA-6BDE-1D42-3C66CB513E2D}"/>
              </a:ext>
            </a:extLst>
          </p:cNvPr>
          <p:cNvSpPr txBox="1"/>
          <p:nvPr/>
        </p:nvSpPr>
        <p:spPr>
          <a:xfrm>
            <a:off x="1708932" y="8563281"/>
            <a:ext cx="18124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月末～</a:t>
            </a:r>
            <a:r>
              <a:rPr kumimoji="1"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　寺家ふるさと村では、</a:t>
            </a:r>
            <a:endParaRPr kumimoji="1"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自然発生の</a:t>
            </a:r>
            <a:r>
              <a:rPr kumimoji="1" lang="ja-JP" altLang="en-US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ホタル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が儚く美しく飛び交う姿が見られます。</a:t>
            </a:r>
          </a:p>
        </p:txBody>
      </p:sp>
    </p:spTree>
    <p:extLst>
      <p:ext uri="{BB962C8B-B14F-4D97-AF65-F5344CB8AC3E}">
        <p14:creationId xmlns:p14="http://schemas.microsoft.com/office/powerpoint/2010/main" val="321366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148F2-CDE2-2388-F881-DB122D3737DE}"/>
              </a:ext>
            </a:extLst>
          </p:cNvPr>
          <p:cNvSpPr/>
          <p:nvPr/>
        </p:nvSpPr>
        <p:spPr>
          <a:xfrm>
            <a:off x="10997937" y="115364"/>
            <a:ext cx="3978751" cy="26040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2" y="18214"/>
            <a:ext cx="18256274" cy="1217084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DEEFE4-4C6E-9203-D7AE-254EEAF5DA3B}"/>
              </a:ext>
            </a:extLst>
          </p:cNvPr>
          <p:cNvSpPr txBox="1"/>
          <p:nvPr/>
        </p:nvSpPr>
        <p:spPr>
          <a:xfrm>
            <a:off x="2558226" y="1717593"/>
            <a:ext cx="1623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車のヘッドライト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で弱ってしまいます</a:t>
            </a:r>
            <a:r>
              <a:rPr kumimoji="1" lang="ja-JP" altLang="en-US" sz="5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8851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148F2-CDE2-2388-F881-DB122D3737DE}"/>
              </a:ext>
            </a:extLst>
          </p:cNvPr>
          <p:cNvSpPr/>
          <p:nvPr/>
        </p:nvSpPr>
        <p:spPr>
          <a:xfrm>
            <a:off x="10997937" y="115364"/>
            <a:ext cx="3978751" cy="26040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2" y="18214"/>
            <a:ext cx="18256274" cy="1217084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224F38-DE1C-DC05-906C-9961170FE547}"/>
              </a:ext>
            </a:extLst>
          </p:cNvPr>
          <p:cNvSpPr txBox="1"/>
          <p:nvPr/>
        </p:nvSpPr>
        <p:spPr>
          <a:xfrm>
            <a:off x="4914365" y="9096767"/>
            <a:ext cx="15050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懐中電灯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の光で弱ってしまいます</a:t>
            </a:r>
            <a:r>
              <a:rPr kumimoji="1" lang="ja-JP" altLang="en-US" sz="5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4600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148F2-CDE2-2388-F881-DB122D3737DE}"/>
              </a:ext>
            </a:extLst>
          </p:cNvPr>
          <p:cNvSpPr/>
          <p:nvPr/>
        </p:nvSpPr>
        <p:spPr>
          <a:xfrm>
            <a:off x="10997937" y="115364"/>
            <a:ext cx="3978751" cy="26040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2" y="0"/>
            <a:ext cx="18256274" cy="1217084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224F38-DE1C-DC05-906C-9961170FE547}"/>
              </a:ext>
            </a:extLst>
          </p:cNvPr>
          <p:cNvSpPr txBox="1"/>
          <p:nvPr/>
        </p:nvSpPr>
        <p:spPr>
          <a:xfrm>
            <a:off x="7897091" y="8888949"/>
            <a:ext cx="15050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ホタルに触れようとする人間の体温で、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弱ってしまいます。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6307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4" y="0"/>
            <a:ext cx="18465089" cy="1231005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B03470-3720-97CE-BF21-EAB5C964661E}"/>
              </a:ext>
            </a:extLst>
          </p:cNvPr>
          <p:cNvSpPr txBox="1"/>
          <p:nvPr/>
        </p:nvSpPr>
        <p:spPr>
          <a:xfrm>
            <a:off x="5369380" y="3623361"/>
            <a:ext cx="15857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寺家ふるさと村は、「</a:t>
            </a:r>
            <a:r>
              <a:rPr kumimoji="1" lang="ja-JP" altLang="en-US" sz="8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自然の宝庫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」です。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57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4" y="0"/>
            <a:ext cx="18465089" cy="1231005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B03470-3720-97CE-BF21-EAB5C964661E}"/>
              </a:ext>
            </a:extLst>
          </p:cNvPr>
          <p:cNvSpPr txBox="1"/>
          <p:nvPr/>
        </p:nvSpPr>
        <p:spPr>
          <a:xfrm>
            <a:off x="5369380" y="3623361"/>
            <a:ext cx="15857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年後</a:t>
            </a:r>
            <a:r>
              <a:rPr kumimoji="1"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kumimoji="1"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年後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この豊かな自然を残せるように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ご協力をお願いいたします。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306451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6981908" y="9737783"/>
            <a:ext cx="5535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kumimoji="1" lang="ja-JP" altLang="en-US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B4BB9F2-763D-8300-4DE8-A2AB1BC3E2DF}"/>
              </a:ext>
            </a:extLst>
          </p:cNvPr>
          <p:cNvSpPr/>
          <p:nvPr/>
        </p:nvSpPr>
        <p:spPr>
          <a:xfrm>
            <a:off x="13294197" y="0"/>
            <a:ext cx="8218838" cy="12659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5" y="1"/>
            <a:ext cx="12950880" cy="12192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581CAB-194A-A15C-5FAA-68B327A44248}"/>
              </a:ext>
            </a:extLst>
          </p:cNvPr>
          <p:cNvSpPr txBox="1"/>
          <p:nvPr/>
        </p:nvSpPr>
        <p:spPr>
          <a:xfrm>
            <a:off x="14505709" y="729678"/>
            <a:ext cx="6768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公共交通機関を</a:t>
            </a:r>
            <a:endParaRPr kumimoji="1" lang="en-US" altLang="ja-JP" sz="5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利用して</a:t>
            </a:r>
            <a:endParaRPr kumimoji="1" lang="en-US" altLang="ja-JP" sz="5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お越しください。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871E26-95F6-B190-FFFD-BA398129E06D}"/>
              </a:ext>
            </a:extLst>
          </p:cNvPr>
          <p:cNvSpPr txBox="1"/>
          <p:nvPr/>
        </p:nvSpPr>
        <p:spPr>
          <a:xfrm>
            <a:off x="13547755" y="3671466"/>
            <a:ext cx="8873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青葉台駅下車 バス （２番乗り場） </a:t>
            </a:r>
            <a:endParaRPr lang="en-US" altLang="ja-JP" sz="4000" b="0" i="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（青３１系統） </a:t>
            </a:r>
            <a:endParaRPr lang="en-US" altLang="ja-JP" sz="4000" b="0" i="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4000" b="0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「鴨志田団地」行き 終点下車</a:t>
            </a:r>
            <a:endParaRPr lang="en-US" altLang="ja-JP" sz="4000" b="0" i="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4000" b="0" i="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（青３０系統） 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・寺家循環</a:t>
            </a:r>
            <a:r>
              <a:rPr lang="en-US" altLang="ja-JP" sz="4000" b="0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4000" b="0" i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四季の家」下車 </a:t>
            </a:r>
            <a:endParaRPr lang="en-US" altLang="ja-JP" sz="4000" b="0" i="0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1E2959-FA8D-841F-012E-3549F870E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537" y="8852047"/>
            <a:ext cx="3619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6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  <p:sndAc>
          <p:stSnd>
            <p:snd r:embed="rId2" name="breeze.wav"/>
          </p:stSnd>
        </p:sndAc>
      </p:transition>
    </mc:Choice>
    <mc:Fallback>
      <p:transition spd="med" advClick="0" advTm="5000">
        <p:fade/>
        <p:sndAc>
          <p:stSnd>
            <p:snd r:embed="rId2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148F2-CDE2-2388-F881-DB122D3737DE}"/>
              </a:ext>
            </a:extLst>
          </p:cNvPr>
          <p:cNvSpPr/>
          <p:nvPr/>
        </p:nvSpPr>
        <p:spPr>
          <a:xfrm>
            <a:off x="10997937" y="115364"/>
            <a:ext cx="3978751" cy="26040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2" y="18214"/>
            <a:ext cx="18256274" cy="1217084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A1A37A-DA95-BE16-C639-4B9C56FF40A0}"/>
              </a:ext>
            </a:extLst>
          </p:cNvPr>
          <p:cNvSpPr/>
          <p:nvPr/>
        </p:nvSpPr>
        <p:spPr>
          <a:xfrm>
            <a:off x="1708932" y="8354291"/>
            <a:ext cx="176805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あなたのその行動が、</a:t>
            </a:r>
            <a:endParaRPr kumimoji="1" lang="en-US" altLang="ja-JP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この環境を守ることにつながります</a:t>
            </a:r>
            <a:endParaRPr lang="ja-JP" alt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63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148F2-CDE2-2388-F881-DB122D3737DE}"/>
              </a:ext>
            </a:extLst>
          </p:cNvPr>
          <p:cNvSpPr/>
          <p:nvPr/>
        </p:nvSpPr>
        <p:spPr>
          <a:xfrm>
            <a:off x="10997937" y="115364"/>
            <a:ext cx="3978751" cy="26040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51" y="0"/>
            <a:ext cx="18256274" cy="1217084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A1A37A-DA95-BE16-C639-4B9C56FF40A0}"/>
              </a:ext>
            </a:extLst>
          </p:cNvPr>
          <p:cNvSpPr/>
          <p:nvPr/>
        </p:nvSpPr>
        <p:spPr>
          <a:xfrm>
            <a:off x="9689150" y="10141527"/>
            <a:ext cx="10947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寺家ふるさと村四季の家</a:t>
            </a:r>
            <a:endParaRPr kumimoji="1" lang="en-US" altLang="ja-JP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81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  <p:sndAc>
          <p:stSnd>
            <p:snd r:embed="rId2" name="wind.wav"/>
          </p:stSnd>
        </p:sndAc>
      </p:transition>
    </mc:Choice>
    <mc:Fallback>
      <p:transition spd="slow" advTm="5000">
        <p:fade/>
        <p:sndAc>
          <p:stSnd>
            <p:snd r:embed="rId2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8FBCB0-769A-02F7-DD7E-4E5DF2259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67" y="-35069"/>
            <a:ext cx="18340604" cy="1222706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62C253-47D6-97AA-8D1D-C5E623FF766C}"/>
              </a:ext>
            </a:extLst>
          </p:cNvPr>
          <p:cNvSpPr txBox="1"/>
          <p:nvPr/>
        </p:nvSpPr>
        <p:spPr>
          <a:xfrm>
            <a:off x="4426527" y="1032597"/>
            <a:ext cx="146511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ホタル</a:t>
            </a:r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は、水のきれいな田んぼの脇の用水路で、</a:t>
            </a:r>
            <a:endParaRPr kumimoji="1"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「カワニナ」という貝を食べて、</a:t>
            </a:r>
            <a:endParaRPr kumimoji="1"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１年</a:t>
            </a:r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かけて成虫になります。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405559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3341C6-6B6B-070C-A0A3-BE67A0CAD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03" y="-184677"/>
            <a:ext cx="18560969" cy="123766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99D851-7EDE-8AC6-FD27-AC8A025D72A4}"/>
              </a:ext>
            </a:extLst>
          </p:cNvPr>
          <p:cNvSpPr txBox="1"/>
          <p:nvPr/>
        </p:nvSpPr>
        <p:spPr>
          <a:xfrm>
            <a:off x="2284178" y="8853117"/>
            <a:ext cx="17555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成虫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になった</a:t>
            </a:r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ホタル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の寿命は、わずか約</a:t>
            </a:r>
            <a:r>
              <a:rPr kumimoji="1" lang="en-US" altLang="ja-JP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週間と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いわれています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68573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3341C6-6B6B-070C-A0A3-BE67A0CAD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84" y="-157426"/>
            <a:ext cx="18560969" cy="123766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99D851-7EDE-8AC6-FD27-AC8A025D72A4}"/>
              </a:ext>
            </a:extLst>
          </p:cNvPr>
          <p:cNvSpPr txBox="1"/>
          <p:nvPr/>
        </p:nvSpPr>
        <p:spPr>
          <a:xfrm>
            <a:off x="1865273" y="1699684"/>
            <a:ext cx="1856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寿命を終えるまでの約</a:t>
            </a:r>
            <a:r>
              <a:rPr kumimoji="1" lang="en-US" altLang="ja-JP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週間、光り輝きながら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メスとオスは相手を探し飛び回ります。</a:t>
            </a:r>
          </a:p>
        </p:txBody>
      </p:sp>
    </p:spTree>
    <p:extLst>
      <p:ext uri="{BB962C8B-B14F-4D97-AF65-F5344CB8AC3E}">
        <p14:creationId xmlns:p14="http://schemas.microsoft.com/office/powerpoint/2010/main" val="49231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3341C6-6B6B-070C-A0A3-BE67A0CAD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84" y="-157426"/>
            <a:ext cx="18560969" cy="123766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99D851-7EDE-8AC6-FD27-AC8A025D72A4}"/>
              </a:ext>
            </a:extLst>
          </p:cNvPr>
          <p:cNvSpPr txBox="1"/>
          <p:nvPr/>
        </p:nvSpPr>
        <p:spPr>
          <a:xfrm>
            <a:off x="5017325" y="2365635"/>
            <a:ext cx="15960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そして、出会うと短いその一生を終えます。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40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3341C6-6B6B-070C-A0A3-BE67A0CAD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84" y="-157426"/>
            <a:ext cx="18560969" cy="123766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99D851-7EDE-8AC6-FD27-AC8A025D72A4}"/>
              </a:ext>
            </a:extLst>
          </p:cNvPr>
          <p:cNvSpPr txBox="1"/>
          <p:nvPr/>
        </p:nvSpPr>
        <p:spPr>
          <a:xfrm>
            <a:off x="2701636" y="1117428"/>
            <a:ext cx="175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ホタル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子孫を残す</a:t>
            </a:r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ために必死に生きています。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97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8" y="-207818"/>
            <a:ext cx="17364160" cy="1302312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07DACC-5062-8DB1-D241-16EF73977584}"/>
              </a:ext>
            </a:extLst>
          </p:cNvPr>
          <p:cNvSpPr txBox="1"/>
          <p:nvPr/>
        </p:nvSpPr>
        <p:spPr>
          <a:xfrm>
            <a:off x="1673471" y="9455651"/>
            <a:ext cx="1958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この時期、ホタルを見にたくさんの人がふるさと村を訪れます。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0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8" y="-207818"/>
            <a:ext cx="17364160" cy="1302312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07DACC-5062-8DB1-D241-16EF73977584}"/>
              </a:ext>
            </a:extLst>
          </p:cNvPr>
          <p:cNvSpPr txBox="1"/>
          <p:nvPr/>
        </p:nvSpPr>
        <p:spPr>
          <a:xfrm>
            <a:off x="2089108" y="9254016"/>
            <a:ext cx="1758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夜景の様に見えるのは、車のヘッドライトです。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9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84" y="7388781"/>
            <a:ext cx="3523500" cy="2349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735012" y="1717593"/>
            <a:ext cx="5535451" cy="81511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175040-AFFB-917B-34A6-323F38D9BD7B}"/>
              </a:ext>
            </a:extLst>
          </p:cNvPr>
          <p:cNvSpPr txBox="1"/>
          <p:nvPr/>
        </p:nvSpPr>
        <p:spPr>
          <a:xfrm>
            <a:off x="22735011" y="825207"/>
            <a:ext cx="5535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月末～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寺家ふるさと村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車のヘッドライトで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ホタルが弱ってしまいます</a:t>
            </a:r>
            <a:endParaRPr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公共交通機関で</a:t>
            </a:r>
            <a:endParaRPr kumimoji="1" lang="en-US" altLang="ja-JP" sz="36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72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72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お越しください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1307F-C053-1FF5-725A-84FD2E28F488}"/>
              </a:ext>
            </a:extLst>
          </p:cNvPr>
          <p:cNvSpPr txBox="1"/>
          <p:nvPr/>
        </p:nvSpPr>
        <p:spPr>
          <a:xfrm>
            <a:off x="10324783" y="4499748"/>
            <a:ext cx="4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しかし、その数は年々減ってきています。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E606B-77F7-B873-15B1-33968E028ADF}"/>
              </a:ext>
            </a:extLst>
          </p:cNvPr>
          <p:cNvSpPr txBox="1"/>
          <p:nvPr/>
        </p:nvSpPr>
        <p:spPr>
          <a:xfrm>
            <a:off x="10324783" y="4836899"/>
            <a:ext cx="43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ホタルを求めてたくさんの人が訪れます。写真はその車のヘッドライトです。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148F2-CDE2-2388-F881-DB122D3737DE}"/>
              </a:ext>
            </a:extLst>
          </p:cNvPr>
          <p:cNvSpPr/>
          <p:nvPr/>
        </p:nvSpPr>
        <p:spPr>
          <a:xfrm>
            <a:off x="10997937" y="115364"/>
            <a:ext cx="3978751" cy="26040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5" y="115364"/>
            <a:ext cx="18256274" cy="1217084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DEEFE4-4C6E-9203-D7AE-254EEAF5DA3B}"/>
              </a:ext>
            </a:extLst>
          </p:cNvPr>
          <p:cNvSpPr txBox="1"/>
          <p:nvPr/>
        </p:nvSpPr>
        <p:spPr>
          <a:xfrm>
            <a:off x="3568387" y="8376301"/>
            <a:ext cx="16235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ホタルは、人間が照らす強い光を受けると</a:t>
            </a:r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活発に活動ができなくなります。</a:t>
            </a:r>
            <a:r>
              <a:rPr kumimoji="1" lang="ja-JP" altLang="en-US" sz="5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6029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ind.wav"/>
          </p:stSnd>
        </p:sndAc>
      </p:transition>
    </mc:Choice>
    <mc:Fallback>
      <p:transition spd="med" advTm="5000">
        <p:fade/>
        <p:sndAc>
          <p:stSnd>
            <p:snd r:embed="rId2" name="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1652</TotalTime>
  <Words>937</Words>
  <Application>Microsoft Office PowerPoint</Application>
  <PresentationFormat>ユーザー設定</PresentationFormat>
  <Paragraphs>198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BIZ UDPゴシック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雄大</dc:creator>
  <cp:lastModifiedBy>siki</cp:lastModifiedBy>
  <cp:revision>46</cp:revision>
  <cp:lastPrinted>2023-04-19T07:44:52Z</cp:lastPrinted>
  <dcterms:created xsi:type="dcterms:W3CDTF">2022-04-11T05:02:50Z</dcterms:created>
  <dcterms:modified xsi:type="dcterms:W3CDTF">2023-04-20T05:16:40Z</dcterms:modified>
</cp:coreProperties>
</file>